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.jpe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2.jpe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3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4.jpe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5.jpe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6.jpe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7.jpe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8.jpe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9.jpe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0.jpe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1.jpe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2.jpe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3.jpe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723900" y="880110"/>
            <a:ext cx="2133600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650"/>
              </a:lnSpc>
            </a:pPr>
            <a:r>
              <a:rPr lang="de-DE" sz="1200" b="1" spc="225" dirty="0">
                <a:solidFill>
                  <a:srgbClr val="E0A82E"/>
                </a:solidFill>
                <a:latin typeface="Arial"/>
                <a:cs typeface="Arial"/>
              </a:rPr>
              <a:t>SPIEL-NACHBEREITUNG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563225" y="880110"/>
            <a:ext cx="1095375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650"/>
              </a:lnSpc>
            </a:pPr>
            <a:r>
              <a:rPr lang="de-DE" sz="1200" b="0" dirty="0">
                <a:solidFill>
                  <a:srgbClr val="C9D2E3"/>
                </a:solidFill>
                <a:latin typeface="Arial"/>
                <a:cs typeface="Arial"/>
              </a:rPr>
              <a:t>22.10.2026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23900" y="1298258"/>
            <a:ext cx="12115800" cy="10477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7950"/>
              </a:lnSpc>
            </a:pPr>
            <a:r>
              <a:rPr lang="de-DE" sz="7575" b="1" dirty="0">
                <a:solidFill>
                  <a:srgbClr val="FFFFFF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23900" y="2334578"/>
            <a:ext cx="6153150" cy="3238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250"/>
              </a:lnSpc>
            </a:pPr>
            <a:r>
              <a:rPr lang="de-DE" sz="1650" b="0" dirty="0">
                <a:solidFill>
                  <a:srgbClr val="C9D2E3"/>
                </a:solidFill>
                <a:latin typeface="Arial"/>
                <a:cs typeface="Arial"/>
              </a:rPr>
              <a:t>Demo · Spielnachbereitung · Fiktive Spieldaten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771650" y="4507230"/>
            <a:ext cx="6667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13" dirty="0">
                <a:solidFill>
                  <a:srgbClr val="AEB8CC"/>
                </a:solidFill>
                <a:latin typeface="Arial"/>
                <a:cs typeface="Arial"/>
              </a:rPr>
              <a:t>SIDEOUT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771650" y="462915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FFFFFF"/>
                </a:solidFill>
                <a:latin typeface="Arial"/>
                <a:cs typeface="Arial"/>
              </a:rPr>
              <a:t>56 %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4057650" y="4507230"/>
            <a:ext cx="5048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13" dirty="0">
                <a:solidFill>
                  <a:srgbClr val="AEB8CC"/>
                </a:solidFill>
                <a:latin typeface="Arial"/>
                <a:cs typeface="Arial"/>
              </a:rPr>
              <a:t>BREAK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057650" y="462915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FFFFFF"/>
                </a:solidFill>
                <a:latin typeface="Arial"/>
                <a:cs typeface="Arial"/>
              </a:rPr>
              <a:t>51 %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343650" y="4507230"/>
            <a:ext cx="105727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13" dirty="0">
                <a:solidFill>
                  <a:srgbClr val="AEB8CC"/>
                </a:solidFill>
                <a:latin typeface="Arial"/>
                <a:cs typeface="Arial"/>
              </a:rPr>
              <a:t>ANGRIFF KILL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343650" y="462915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FFFFFF"/>
                </a:solidFill>
                <a:latin typeface="Arial"/>
                <a:cs typeface="Arial"/>
              </a:rPr>
              <a:t>67 %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629650" y="4507230"/>
            <a:ext cx="98107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13" dirty="0">
                <a:solidFill>
                  <a:srgbClr val="AEB8CC"/>
                </a:solidFill>
                <a:latin typeface="Arial"/>
                <a:cs typeface="Arial"/>
              </a:rPr>
              <a:t>ANNAHME +/#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629650" y="462915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FFFFFF"/>
                </a:solidFill>
                <a:latin typeface="Arial"/>
                <a:cs typeface="Arial"/>
              </a:rPr>
              <a:t>55 %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23900" y="5593080"/>
            <a:ext cx="8953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50" dirty="0">
                <a:solidFill>
                  <a:srgbClr val="AEB8CC"/>
                </a:solidFill>
                <a:latin typeface="Arial"/>
                <a:cs typeface="Arial"/>
              </a:rPr>
              <a:t>DATENBASIS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23900" y="5779770"/>
            <a:ext cx="4400550" cy="2667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800"/>
              </a:lnSpc>
            </a:pPr>
            <a:r>
              <a:rPr lang="de-DE" sz="1350" b="0" dirty="0">
                <a:solidFill>
                  <a:srgbClr val="FFFFFF"/>
                </a:solidFill>
                <a:latin typeface="Arial"/>
                <a:cs typeface="Arial"/>
              </a:rPr>
              <a:t>1 Spiel · 185 Ballwechsel · 404 Aktionen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23900" y="6073140"/>
            <a:ext cx="39433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0" dirty="0">
                <a:solidFill>
                  <a:srgbClr val="C9D2E3"/>
                </a:solidFill>
                <a:latin typeface="Arial"/>
                <a:cs typeface="Arial"/>
              </a:rPr>
              <a:t>21/10/2026 · CourtOS Demo Blau – CourtOS Demo Weiß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8858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ÜBERBLICK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4095750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Stärken und Schwächen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33400" y="1325880"/>
            <a:ext cx="1657350" cy="42862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075"/>
              </a:lnSpc>
            </a:pPr>
            <a:r>
              <a:rPr lang="de-DE" sz="2250" b="1" dirty="0">
                <a:solidFill>
                  <a:srgbClr val="2E8B57"/>
                </a:solidFill>
                <a:latin typeface="Arial"/>
                <a:cs typeface="Arial"/>
              </a:rPr>
              <a:t>Stärken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581150" y="2183130"/>
            <a:ext cx="4629150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Mit Aufschläger #6 Spieler 06 → Punktgewinn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(Break (eigener Aufschlag))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581150" y="2611755"/>
            <a:ext cx="166687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8A929C"/>
                </a:solidFill>
                <a:latin typeface="Arial"/>
                <a:cs typeface="Arial"/>
              </a:rPr>
              <a:t>16 von 19 · sonst 42 %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286500" y="1325880"/>
            <a:ext cx="2047875" cy="42862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075"/>
              </a:lnSpc>
            </a:pPr>
            <a:r>
              <a:rPr lang="de-DE" sz="2250" b="1" dirty="0">
                <a:solidFill>
                  <a:srgbClr val="C0392B"/>
                </a:solidFill>
                <a:latin typeface="Arial"/>
                <a:cs typeface="Arial"/>
              </a:rPr>
              <a:t>Schwächen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7334250" y="2183130"/>
            <a:ext cx="4000500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der Satzmitte → Punktgewinn (Break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(eigener Aufschlag))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334250" y="2611755"/>
            <a:ext cx="166687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8A929C"/>
                </a:solidFill>
                <a:latin typeface="Arial"/>
                <a:cs typeface="Arial"/>
              </a:rPr>
              <a:t>22 von 50 · sonst 57 %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334250" y="3249930"/>
            <a:ext cx="473392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verlorenen Sätzen → gute Annahme (Annahme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(Team))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334250" y="3678555"/>
            <a:ext cx="160020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8A929C"/>
                </a:solidFill>
                <a:latin typeface="Arial"/>
                <a:cs typeface="Arial"/>
              </a:rPr>
              <a:t>8 von 21 · sonst 62 %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334250" y="4316730"/>
            <a:ext cx="389572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verlorenen Sätzen → Angriffspunkt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(Angriff (Team))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7334250" y="4745355"/>
            <a:ext cx="166687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8A929C"/>
                </a:solidFill>
                <a:latin typeface="Arial"/>
                <a:cs typeface="Arial"/>
              </a:rPr>
              <a:t>14 von 24 · sonst 70 %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33400" y="5128260"/>
            <a:ext cx="3171825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650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Sideout und Break je Rotation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620250" y="5164455"/>
            <a:ext cx="60960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4A5568"/>
                </a:solidFill>
                <a:latin typeface="Arial"/>
                <a:cs typeface="Arial"/>
              </a:rPr>
              <a:t>Sideout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10687050" y="5164455"/>
            <a:ext cx="4667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4A5568"/>
                </a:solidFill>
                <a:latin typeface="Arial"/>
                <a:cs typeface="Arial"/>
              </a:rPr>
              <a:t>Break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732631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616869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38 %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012825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1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2615406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3499644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52 %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2895600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2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4498181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57 %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5382419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38 %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4778375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3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6380956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67 %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7265194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6661150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4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8263731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80 %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9147969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53 %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8543925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5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10146506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43 %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11030744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65 %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10426700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6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533400" y="6610350"/>
            <a:ext cx="36576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Spiel-Nachbereitung · CourtOS Demo Blau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1077277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13906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AUF EINEN BLICK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3362325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04850" y="1569720"/>
            <a:ext cx="25622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ROTATION · Break (eigener Aufschlag)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390650" y="1821180"/>
            <a:ext cx="2857500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Mit Aufschläger #6 Spieler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06 → Punktgewinn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04850" y="3352800"/>
            <a:ext cx="295275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16 von 19 in der Situation · sonst 33 von 78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4476750" y="1569720"/>
            <a:ext cx="25622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ROTATION · Break (eigener Aufschlag)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162550" y="1821180"/>
            <a:ext cx="202882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der Satzmitte →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Punktgewinn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476750" y="3352800"/>
            <a:ext cx="295275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22 von 50 in der Situation · sonst 27 von 47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248650" y="1569720"/>
            <a:ext cx="18764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RÜCKBLICK · Annahme (Team)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934450" y="1821180"/>
            <a:ext cx="296227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verlorenen Sätzen → gute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248650" y="3352800"/>
            <a:ext cx="28860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8 von 21 in der Situation · sonst 34 von 55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704850" y="3950970"/>
            <a:ext cx="18764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RÜCKBLICK · Angriff (Team)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0650" y="4202430"/>
            <a:ext cx="244792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verlorenen Sätzen →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Angriffspunkt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04850" y="5734050"/>
            <a:ext cx="295275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14 von 24 in der Situation · sonst 52 von 74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533400" y="6610350"/>
            <a:ext cx="36576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Spiel-Nachbereitung · CourtOS Demo Blau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1077277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02 #2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0478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98 Zuspiele · Kill danach 67 %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95300" y="434340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27407A"/>
                </a:solidFill>
                <a:latin typeface="Arial"/>
                <a:cs typeface="Arial"/>
              </a:rPr>
              <a:t>43 %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95300" y="4674870"/>
            <a:ext cx="20193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0" dirty="0">
                <a:solidFill>
                  <a:srgbClr val="4A5568"/>
                </a:solidFill>
                <a:latin typeface="Arial"/>
                <a:cs typeface="Arial"/>
              </a:rPr>
              <a:t>Außen · 42 Zuspiele · Kill 71 %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2120900" y="434340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27407A"/>
                </a:solidFill>
                <a:latin typeface="Arial"/>
                <a:cs typeface="Arial"/>
              </a:rPr>
              <a:t>32 %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2120900" y="4674870"/>
            <a:ext cx="20193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0" dirty="0">
                <a:solidFill>
                  <a:srgbClr val="4A5568"/>
                </a:solidFill>
                <a:latin typeface="Arial"/>
                <a:cs typeface="Arial"/>
              </a:rPr>
              <a:t>Mitte · 31 Zuspiele · Kill 61 %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3746500" y="434340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27407A"/>
                </a:solidFill>
                <a:latin typeface="Arial"/>
                <a:cs typeface="Arial"/>
              </a:rPr>
              <a:t>26 %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3746500" y="4674870"/>
            <a:ext cx="22002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0" dirty="0">
                <a:solidFill>
                  <a:srgbClr val="4A5568"/>
                </a:solidFill>
                <a:latin typeface="Arial"/>
                <a:cs typeface="Arial"/>
              </a:rPr>
              <a:t>Diagonal · 25 Zuspiele · Kill 68 %</a:t>
            </a:r>
          </a:p>
        </p:txBody>
      </p:sp>
      <p:sp>
        <p:nvSpPr>
          <p:cNvPr id="11" name="Text 11"/>
          <p:cNvSpPr txBox="1"/>
          <p:nvPr/>
        </p:nvSpPr>
        <p:spPr>
          <a:xfrm rot="-5400000">
            <a:off x="10339388" y="4757738"/>
            <a:ext cx="27527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Zuspiel</a:t>
            </a:r>
          </a:p>
        </p:txBody>
      </p:sp>
      <p:sp>
        <p:nvSpPr>
          <p:cNvPr id="12" name="Text 12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33400" y="6610350"/>
            <a:ext cx="36576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Spiel-Nachbereitung · CourtOS Demo Blau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07 #7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23 Angriffe · Kill 65 % · Eff 48 %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01 #1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18 Angriffe · Kill 89 % · Eff 83 %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05 #5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18 Angriffe · Kill 61 % · Eff 44 %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663238" y="5081588"/>
            <a:ext cx="21050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Außen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33400" y="6610350"/>
            <a:ext cx="36576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Spiel-Nachbereitung · CourtOS Demo Blau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04 #4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15 Angriffe · Kill 60 % · Eff 33 %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06 #6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14 Angriffe · Kill 79 % · Eff 71 %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03 #3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10 Angriffe · Kill 40 % · Eff 20 %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663238" y="5081588"/>
            <a:ext cx="21050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Außen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33400" y="6610350"/>
            <a:ext cx="36576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Spiel-Nachbereitung · CourtOS Demo Blau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72390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3362325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Wer nimmt wie an?</a:t>
            </a:r>
          </a:p>
        </p:txBody>
      </p:sp>
      <p:sp>
        <p:nvSpPr>
          <p:cNvPr id="5" name="Text 5"/>
          <p:cNvSpPr txBox="1"/>
          <p:nvPr/>
        </p:nvSpPr>
        <p:spPr>
          <a:xfrm rot="-5400000">
            <a:off x="10339388" y="4757738"/>
            <a:ext cx="27527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6" name="Text 6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01 #1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19812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16 Ann. · gut 50 % · Fehl 0 %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03 #3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19812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15 Ann. · gut 53 % · Fehl 0 %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07 #7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19812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15 Ann. · gut 73 % · Fehl 0 %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339388" y="4757738"/>
            <a:ext cx="27527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06 #6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19812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13 Ann. · gut 62 % · Fehl 0 %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05 #5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19145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9 Ann. · gut 56 % · Fehl 0 %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04 #4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19145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8 Ann. · gut 25 % · Fehl 0 %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339388" y="4757738"/>
            <a:ext cx="27527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01 #1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1717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20 Aufschl. · Ass 0 % · Fehl 5 %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05 #5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21717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20 Aufschl. · Ass 5 % · Fehl 5 %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06 #6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22383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19 Aufschl. · Ass 11 % · Fehl 0 %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015538" y="4433888"/>
            <a:ext cx="34004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Aufschlag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1026795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04 #4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17 Aufschl. · Ass 12 % · Fehl 12 %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661035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07 #7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610350" y="712470"/>
            <a:ext cx="21717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12 Aufschl. · Ass 0 % · Fehl 0 %</a:t>
            </a:r>
          </a:p>
        </p:txBody>
      </p:sp>
      <p:sp>
        <p:nvSpPr>
          <p:cNvPr id="7" name="Text 7"/>
          <p:cNvSpPr txBox="1"/>
          <p:nvPr/>
        </p:nvSpPr>
        <p:spPr>
          <a:xfrm rot="-5400000">
            <a:off x="10015538" y="4433888"/>
            <a:ext cx="34004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Aufschlag</a:t>
            </a:r>
          </a:p>
        </p:txBody>
      </p:sp>
      <p:sp>
        <p:nvSpPr>
          <p:cNvPr id="8" name="Text 8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026795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TEAM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3362325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04850" y="1569720"/>
            <a:ext cx="25622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ROTATION · Break (eigener Aufschlag)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390650" y="1821180"/>
            <a:ext cx="202882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der Satzmitte →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Punktgewinn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04850" y="4191000"/>
            <a:ext cx="295275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22 von 50 in der Situation · sonst 27 von 47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4476750" y="1569720"/>
            <a:ext cx="18764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RÜCKBLICK · Annahme (Team)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162550" y="1821180"/>
            <a:ext cx="296227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verlorenen Sätzen → gute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476750" y="4191000"/>
            <a:ext cx="28860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8 von 21 in der Situation · sonst 34 von 55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248650" y="1569720"/>
            <a:ext cx="18764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RÜCKBLICK · Angriff (Team)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934450" y="1821180"/>
            <a:ext cx="244792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In verlorenen Sätzen →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Angriffspunkt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248650" y="4191000"/>
            <a:ext cx="295275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14 von 24 in der Situation · sonst 52 von 74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33400" y="6610350"/>
            <a:ext cx="36576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Spiel-Nachbereitung · CourtOS Demo Blau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070610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17335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ANHANG · KENNZAHLEN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5181600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Spieler (CourtOS Demo Blau)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33400" y="1554480"/>
            <a:ext cx="6667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Spieler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2962275" y="1554480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Auf.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3609975" y="1554480"/>
            <a:ext cx="3524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Ass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3962400" y="1554480"/>
            <a:ext cx="6667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Auf.-F.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4962525" y="1554480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Ann.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657850" y="1554480"/>
            <a:ext cx="5905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Ann. +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343650" y="1554480"/>
            <a:ext cx="6667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Ann.-F.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267575" y="1554480"/>
            <a:ext cx="5048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Angr.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915275" y="1554480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Pkt.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10575" y="1554480"/>
            <a:ext cx="5048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Fehl.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982075" y="1554480"/>
            <a:ext cx="5048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Block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944100" y="1554480"/>
            <a:ext cx="5905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Kill %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10896600" y="1554480"/>
            <a:ext cx="5905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Eff. %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33400" y="187452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#1 Spieler 01 · Außen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3086100" y="18745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374332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441007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5086350" y="18745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781675" y="18745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679132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467600" y="18745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18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8039100" y="18745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869632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926782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10067925" y="18745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89 %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11020425" y="18745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83 %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33400" y="219837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#2 Spieler 02 · Außen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31718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3743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441007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17207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6029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–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6791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7553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81248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8696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92678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2" name="Text 42"/>
          <p:cNvSpPr txBox="1"/>
          <p:nvPr/>
        </p:nvSpPr>
        <p:spPr>
          <a:xfrm>
            <a:off x="1031557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–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1126807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–</a:t>
            </a:r>
          </a:p>
        </p:txBody>
      </p:sp>
      <p:sp>
        <p:nvSpPr>
          <p:cNvPr id="44" name="Text 44"/>
          <p:cNvSpPr txBox="1"/>
          <p:nvPr/>
        </p:nvSpPr>
        <p:spPr>
          <a:xfrm>
            <a:off x="533400" y="252222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#3 Spieler 03 · Außen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31718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37433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7" name="Text 47"/>
          <p:cNvSpPr txBox="1"/>
          <p:nvPr/>
        </p:nvSpPr>
        <p:spPr>
          <a:xfrm>
            <a:off x="441007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8" name="Text 48"/>
          <p:cNvSpPr txBox="1"/>
          <p:nvPr/>
        </p:nvSpPr>
        <p:spPr>
          <a:xfrm>
            <a:off x="5086350" y="25222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49" name="Text 49"/>
          <p:cNvSpPr txBox="1"/>
          <p:nvPr/>
        </p:nvSpPr>
        <p:spPr>
          <a:xfrm>
            <a:off x="5781675" y="25222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53 %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67913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1" name="Text 51"/>
          <p:cNvSpPr txBox="1"/>
          <p:nvPr/>
        </p:nvSpPr>
        <p:spPr>
          <a:xfrm>
            <a:off x="7467600" y="25222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52" name="Text 52"/>
          <p:cNvSpPr txBox="1"/>
          <p:nvPr/>
        </p:nvSpPr>
        <p:spPr>
          <a:xfrm>
            <a:off x="81248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3" name="Text 53"/>
          <p:cNvSpPr txBox="1"/>
          <p:nvPr/>
        </p:nvSpPr>
        <p:spPr>
          <a:xfrm>
            <a:off x="86963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4" name="Text 54"/>
          <p:cNvSpPr txBox="1"/>
          <p:nvPr/>
        </p:nvSpPr>
        <p:spPr>
          <a:xfrm>
            <a:off x="92678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5" name="Text 55"/>
          <p:cNvSpPr txBox="1"/>
          <p:nvPr/>
        </p:nvSpPr>
        <p:spPr>
          <a:xfrm>
            <a:off x="10067925" y="25222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40 %</a:t>
            </a:r>
          </a:p>
        </p:txBody>
      </p:sp>
      <p:sp>
        <p:nvSpPr>
          <p:cNvPr id="56" name="Text 56"/>
          <p:cNvSpPr txBox="1"/>
          <p:nvPr/>
        </p:nvSpPr>
        <p:spPr>
          <a:xfrm>
            <a:off x="11020425" y="25222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20 %</a:t>
            </a:r>
          </a:p>
        </p:txBody>
      </p:sp>
      <p:sp>
        <p:nvSpPr>
          <p:cNvPr id="57" name="Text 57"/>
          <p:cNvSpPr txBox="1"/>
          <p:nvPr/>
        </p:nvSpPr>
        <p:spPr>
          <a:xfrm>
            <a:off x="533400" y="284607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#4 Spieler 04 · Außen</a:t>
            </a:r>
          </a:p>
        </p:txBody>
      </p:sp>
      <p:sp>
        <p:nvSpPr>
          <p:cNvPr id="58" name="Text 58"/>
          <p:cNvSpPr txBox="1"/>
          <p:nvPr/>
        </p:nvSpPr>
        <p:spPr>
          <a:xfrm>
            <a:off x="3086100" y="28460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17</a:t>
            </a:r>
          </a:p>
        </p:txBody>
      </p:sp>
      <p:sp>
        <p:nvSpPr>
          <p:cNvPr id="59" name="Text 59"/>
          <p:cNvSpPr txBox="1"/>
          <p:nvPr/>
        </p:nvSpPr>
        <p:spPr>
          <a:xfrm>
            <a:off x="37433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x="441007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61" name="Text 61"/>
          <p:cNvSpPr txBox="1"/>
          <p:nvPr/>
        </p:nvSpPr>
        <p:spPr>
          <a:xfrm>
            <a:off x="517207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62" name="Text 62"/>
          <p:cNvSpPr txBox="1"/>
          <p:nvPr/>
        </p:nvSpPr>
        <p:spPr>
          <a:xfrm>
            <a:off x="5781675" y="28460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25 %</a:t>
            </a:r>
          </a:p>
        </p:txBody>
      </p:sp>
      <p:sp>
        <p:nvSpPr>
          <p:cNvPr id="63" name="Text 63"/>
          <p:cNvSpPr txBox="1"/>
          <p:nvPr/>
        </p:nvSpPr>
        <p:spPr>
          <a:xfrm>
            <a:off x="67913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4" name="Text 64"/>
          <p:cNvSpPr txBox="1"/>
          <p:nvPr/>
        </p:nvSpPr>
        <p:spPr>
          <a:xfrm>
            <a:off x="7467600" y="28460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65" name="Text 65"/>
          <p:cNvSpPr txBox="1"/>
          <p:nvPr/>
        </p:nvSpPr>
        <p:spPr>
          <a:xfrm>
            <a:off x="81248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66" name="Text 66"/>
          <p:cNvSpPr txBox="1"/>
          <p:nvPr/>
        </p:nvSpPr>
        <p:spPr>
          <a:xfrm>
            <a:off x="86963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67" name="Text 67"/>
          <p:cNvSpPr txBox="1"/>
          <p:nvPr/>
        </p:nvSpPr>
        <p:spPr>
          <a:xfrm>
            <a:off x="92678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68" name="Text 68"/>
          <p:cNvSpPr txBox="1"/>
          <p:nvPr/>
        </p:nvSpPr>
        <p:spPr>
          <a:xfrm>
            <a:off x="10067925" y="28460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60 %</a:t>
            </a:r>
          </a:p>
        </p:txBody>
      </p:sp>
      <p:sp>
        <p:nvSpPr>
          <p:cNvPr id="69" name="Text 69"/>
          <p:cNvSpPr txBox="1"/>
          <p:nvPr/>
        </p:nvSpPr>
        <p:spPr>
          <a:xfrm>
            <a:off x="11020425" y="28460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33 %</a:t>
            </a:r>
          </a:p>
        </p:txBody>
      </p:sp>
      <p:sp>
        <p:nvSpPr>
          <p:cNvPr id="70" name="Text 70"/>
          <p:cNvSpPr txBox="1"/>
          <p:nvPr/>
        </p:nvSpPr>
        <p:spPr>
          <a:xfrm>
            <a:off x="533400" y="316992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#5 Spieler 05 · Außen</a:t>
            </a:r>
          </a:p>
        </p:txBody>
      </p:sp>
      <p:sp>
        <p:nvSpPr>
          <p:cNvPr id="71" name="Text 71"/>
          <p:cNvSpPr txBox="1"/>
          <p:nvPr/>
        </p:nvSpPr>
        <p:spPr>
          <a:xfrm>
            <a:off x="3086100" y="31699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20</a:t>
            </a:r>
          </a:p>
        </p:txBody>
      </p:sp>
      <p:sp>
        <p:nvSpPr>
          <p:cNvPr id="72" name="Text 72"/>
          <p:cNvSpPr txBox="1"/>
          <p:nvPr/>
        </p:nvSpPr>
        <p:spPr>
          <a:xfrm>
            <a:off x="374332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3" name="Text 73"/>
          <p:cNvSpPr txBox="1"/>
          <p:nvPr/>
        </p:nvSpPr>
        <p:spPr>
          <a:xfrm>
            <a:off x="441007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4" name="Text 74"/>
          <p:cNvSpPr txBox="1"/>
          <p:nvPr/>
        </p:nvSpPr>
        <p:spPr>
          <a:xfrm>
            <a:off x="517207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75" name="Text 75"/>
          <p:cNvSpPr txBox="1"/>
          <p:nvPr/>
        </p:nvSpPr>
        <p:spPr>
          <a:xfrm>
            <a:off x="5781675" y="31699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56 %</a:t>
            </a:r>
          </a:p>
        </p:txBody>
      </p:sp>
      <p:sp>
        <p:nvSpPr>
          <p:cNvPr id="76" name="Text 76"/>
          <p:cNvSpPr txBox="1"/>
          <p:nvPr/>
        </p:nvSpPr>
        <p:spPr>
          <a:xfrm>
            <a:off x="679132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77" name="Text 77"/>
          <p:cNvSpPr txBox="1"/>
          <p:nvPr/>
        </p:nvSpPr>
        <p:spPr>
          <a:xfrm>
            <a:off x="7467600" y="31699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18</a:t>
            </a:r>
          </a:p>
        </p:txBody>
      </p:sp>
      <p:sp>
        <p:nvSpPr>
          <p:cNvPr id="78" name="Text 78"/>
          <p:cNvSpPr txBox="1"/>
          <p:nvPr/>
        </p:nvSpPr>
        <p:spPr>
          <a:xfrm>
            <a:off x="8039100" y="31699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79" name="Text 79"/>
          <p:cNvSpPr txBox="1"/>
          <p:nvPr/>
        </p:nvSpPr>
        <p:spPr>
          <a:xfrm>
            <a:off x="869632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80" name="Text 80"/>
          <p:cNvSpPr txBox="1"/>
          <p:nvPr/>
        </p:nvSpPr>
        <p:spPr>
          <a:xfrm>
            <a:off x="926782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81" name="Text 81"/>
          <p:cNvSpPr txBox="1"/>
          <p:nvPr/>
        </p:nvSpPr>
        <p:spPr>
          <a:xfrm>
            <a:off x="10067925" y="31699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61 %</a:t>
            </a:r>
          </a:p>
        </p:txBody>
      </p:sp>
      <p:sp>
        <p:nvSpPr>
          <p:cNvPr id="82" name="Text 82"/>
          <p:cNvSpPr txBox="1"/>
          <p:nvPr/>
        </p:nvSpPr>
        <p:spPr>
          <a:xfrm>
            <a:off x="11020425" y="31699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44 %</a:t>
            </a:r>
          </a:p>
        </p:txBody>
      </p:sp>
      <p:sp>
        <p:nvSpPr>
          <p:cNvPr id="83" name="Text 83"/>
          <p:cNvSpPr txBox="1"/>
          <p:nvPr/>
        </p:nvSpPr>
        <p:spPr>
          <a:xfrm>
            <a:off x="533400" y="349377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#6 Spieler 06 · Außen</a:t>
            </a:r>
          </a:p>
        </p:txBody>
      </p:sp>
      <p:sp>
        <p:nvSpPr>
          <p:cNvPr id="84" name="Text 84"/>
          <p:cNvSpPr txBox="1"/>
          <p:nvPr/>
        </p:nvSpPr>
        <p:spPr>
          <a:xfrm>
            <a:off x="3086100" y="34937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19</a:t>
            </a:r>
          </a:p>
        </p:txBody>
      </p:sp>
      <p:sp>
        <p:nvSpPr>
          <p:cNvPr id="85" name="Text 85"/>
          <p:cNvSpPr txBox="1"/>
          <p:nvPr/>
        </p:nvSpPr>
        <p:spPr>
          <a:xfrm>
            <a:off x="374332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86" name="Text 86"/>
          <p:cNvSpPr txBox="1"/>
          <p:nvPr/>
        </p:nvSpPr>
        <p:spPr>
          <a:xfrm>
            <a:off x="441007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87" name="Text 87"/>
          <p:cNvSpPr txBox="1"/>
          <p:nvPr/>
        </p:nvSpPr>
        <p:spPr>
          <a:xfrm>
            <a:off x="5086350" y="34937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13</a:t>
            </a:r>
          </a:p>
        </p:txBody>
      </p:sp>
      <p:sp>
        <p:nvSpPr>
          <p:cNvPr id="88" name="Text 88"/>
          <p:cNvSpPr txBox="1"/>
          <p:nvPr/>
        </p:nvSpPr>
        <p:spPr>
          <a:xfrm>
            <a:off x="5781675" y="34937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62 %</a:t>
            </a:r>
          </a:p>
        </p:txBody>
      </p:sp>
      <p:sp>
        <p:nvSpPr>
          <p:cNvPr id="89" name="Text 89"/>
          <p:cNvSpPr txBox="1"/>
          <p:nvPr/>
        </p:nvSpPr>
        <p:spPr>
          <a:xfrm>
            <a:off x="679132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90" name="Text 90"/>
          <p:cNvSpPr txBox="1"/>
          <p:nvPr/>
        </p:nvSpPr>
        <p:spPr>
          <a:xfrm>
            <a:off x="7467600" y="34937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14</a:t>
            </a:r>
          </a:p>
        </p:txBody>
      </p:sp>
      <p:sp>
        <p:nvSpPr>
          <p:cNvPr id="91" name="Text 91"/>
          <p:cNvSpPr txBox="1"/>
          <p:nvPr/>
        </p:nvSpPr>
        <p:spPr>
          <a:xfrm>
            <a:off x="8039100" y="34937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92" name="Text 92"/>
          <p:cNvSpPr txBox="1"/>
          <p:nvPr/>
        </p:nvSpPr>
        <p:spPr>
          <a:xfrm>
            <a:off x="869632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93" name="Text 93"/>
          <p:cNvSpPr txBox="1"/>
          <p:nvPr/>
        </p:nvSpPr>
        <p:spPr>
          <a:xfrm>
            <a:off x="926782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94" name="Text 94"/>
          <p:cNvSpPr txBox="1"/>
          <p:nvPr/>
        </p:nvSpPr>
        <p:spPr>
          <a:xfrm>
            <a:off x="10067925" y="34937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79 %</a:t>
            </a:r>
          </a:p>
        </p:txBody>
      </p:sp>
      <p:sp>
        <p:nvSpPr>
          <p:cNvPr id="95" name="Text 95"/>
          <p:cNvSpPr txBox="1"/>
          <p:nvPr/>
        </p:nvSpPr>
        <p:spPr>
          <a:xfrm>
            <a:off x="11020425" y="34937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71 %</a:t>
            </a:r>
          </a:p>
        </p:txBody>
      </p:sp>
      <p:sp>
        <p:nvSpPr>
          <p:cNvPr id="96" name="Text 96"/>
          <p:cNvSpPr txBox="1"/>
          <p:nvPr/>
        </p:nvSpPr>
        <p:spPr>
          <a:xfrm>
            <a:off x="533400" y="381762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#7 Spieler 07 · Außen</a:t>
            </a:r>
          </a:p>
        </p:txBody>
      </p:sp>
      <p:sp>
        <p:nvSpPr>
          <p:cNvPr id="97" name="Text 97"/>
          <p:cNvSpPr txBox="1"/>
          <p:nvPr/>
        </p:nvSpPr>
        <p:spPr>
          <a:xfrm>
            <a:off x="3086100" y="38176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98" name="Text 98"/>
          <p:cNvSpPr txBox="1"/>
          <p:nvPr/>
        </p:nvSpPr>
        <p:spPr>
          <a:xfrm>
            <a:off x="374332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99" name="Text 99"/>
          <p:cNvSpPr txBox="1"/>
          <p:nvPr/>
        </p:nvSpPr>
        <p:spPr>
          <a:xfrm>
            <a:off x="441007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00" name="Text 100"/>
          <p:cNvSpPr txBox="1"/>
          <p:nvPr/>
        </p:nvSpPr>
        <p:spPr>
          <a:xfrm>
            <a:off x="5086350" y="38176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101" name="Text 101"/>
          <p:cNvSpPr txBox="1"/>
          <p:nvPr/>
        </p:nvSpPr>
        <p:spPr>
          <a:xfrm>
            <a:off x="5781675" y="38176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73 %</a:t>
            </a:r>
          </a:p>
        </p:txBody>
      </p:sp>
      <p:sp>
        <p:nvSpPr>
          <p:cNvPr id="102" name="Text 102"/>
          <p:cNvSpPr txBox="1"/>
          <p:nvPr/>
        </p:nvSpPr>
        <p:spPr>
          <a:xfrm>
            <a:off x="679132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03" name="Text 103"/>
          <p:cNvSpPr txBox="1"/>
          <p:nvPr/>
        </p:nvSpPr>
        <p:spPr>
          <a:xfrm>
            <a:off x="7467600" y="38176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23</a:t>
            </a:r>
          </a:p>
        </p:txBody>
      </p:sp>
      <p:sp>
        <p:nvSpPr>
          <p:cNvPr id="104" name="Text 104"/>
          <p:cNvSpPr txBox="1"/>
          <p:nvPr/>
        </p:nvSpPr>
        <p:spPr>
          <a:xfrm>
            <a:off x="8039100" y="38176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105" name="Text 105"/>
          <p:cNvSpPr txBox="1"/>
          <p:nvPr/>
        </p:nvSpPr>
        <p:spPr>
          <a:xfrm>
            <a:off x="869632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06" name="Text 106"/>
          <p:cNvSpPr txBox="1"/>
          <p:nvPr/>
        </p:nvSpPr>
        <p:spPr>
          <a:xfrm>
            <a:off x="926782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107" name="Text 107"/>
          <p:cNvSpPr txBox="1"/>
          <p:nvPr/>
        </p:nvSpPr>
        <p:spPr>
          <a:xfrm>
            <a:off x="10067925" y="38176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65 %</a:t>
            </a:r>
          </a:p>
        </p:txBody>
      </p:sp>
      <p:sp>
        <p:nvSpPr>
          <p:cNvPr id="108" name="Text 108"/>
          <p:cNvSpPr txBox="1"/>
          <p:nvPr/>
        </p:nvSpPr>
        <p:spPr>
          <a:xfrm>
            <a:off x="11020425" y="38176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48 %</a:t>
            </a:r>
          </a:p>
        </p:txBody>
      </p:sp>
      <p:sp>
        <p:nvSpPr>
          <p:cNvPr id="109" name="Text 109"/>
          <p:cNvSpPr txBox="1"/>
          <p:nvPr/>
        </p:nvSpPr>
        <p:spPr>
          <a:xfrm>
            <a:off x="533400" y="6610350"/>
            <a:ext cx="36576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Spiel-Nachbereitung · CourtOS Demo Blau</a:t>
            </a:r>
          </a:p>
        </p:txBody>
      </p:sp>
      <p:sp>
        <p:nvSpPr>
          <p:cNvPr id="110" name="Text 110"/>
          <p:cNvSpPr txBox="1"/>
          <p:nvPr/>
        </p:nvSpPr>
        <p:spPr>
          <a:xfrm>
            <a:off x="1070610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17335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ANHANG · KENNZAHLEN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5543550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Sideout und Break je Rotation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33400" y="1436370"/>
            <a:ext cx="4038600" cy="2667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800"/>
              </a:lnSpc>
            </a:pPr>
            <a:r>
              <a:rPr lang="de-DE" sz="1350" b="1" dirty="0">
                <a:solidFill>
                  <a:srgbClr val="16264C"/>
                </a:solidFill>
                <a:latin typeface="Arial"/>
                <a:cs typeface="Arial"/>
              </a:rPr>
              <a:t>Gesamt: Sideout 56 % · Break 51 %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15962" y="426339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547813" y="45491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38 %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13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1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731837" y="6038850"/>
            <a:ext cx="1266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10/20 · BR 5/13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2608263" y="426339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440112" y="4204426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52 %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27336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2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2624138" y="6038850"/>
            <a:ext cx="1266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9/18 · BR 11/21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4500563" y="4086497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57 %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332412" y="45491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38 %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46259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3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4545013" y="6038850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8/14 · BR 5/13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6392863" y="38506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67 %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7224713" y="426339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5182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4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437313" y="6038850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8/12 · BR 8/16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8285162" y="35204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80 %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9117013" y="4190552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53 %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84105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5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8329613" y="6038850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8/10 · BR 9/17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10177463" y="4440283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43 %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11009313" y="3899199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65 %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103028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6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10193337" y="6038850"/>
            <a:ext cx="1266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6/14 · BR 11/17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9353550" y="1478280"/>
            <a:ext cx="60960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4A5568"/>
                </a:solidFill>
                <a:latin typeface="Arial"/>
                <a:cs typeface="Arial"/>
              </a:rPr>
              <a:t>Sideout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10401300" y="1478280"/>
            <a:ext cx="4667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4A5568"/>
                </a:solidFill>
                <a:latin typeface="Arial"/>
                <a:cs typeface="Arial"/>
              </a:rPr>
              <a:t>Break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533400" y="6610350"/>
            <a:ext cx="36576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Spiel-Nachbereitung · CourtOS Demo Blau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1070610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urtOS">
  <a:themeElements>
    <a:clrScheme name="CourtOS">
      <a:dk1>
        <a:srgbClr val="16264C"/>
      </a:dk1>
      <a:lt1>
        <a:srgbClr val="FFFFFF"/>
      </a:lt1>
      <a:dk2>
        <a:srgbClr val="27407A"/>
      </a:dk2>
      <a:lt2>
        <a:srgbClr val="F4F5F7"/>
      </a:lt2>
      <a:accent1>
        <a:srgbClr val="27407A"/>
      </a:accent1>
      <a:accent2>
        <a:srgbClr val="E0A82E"/>
      </a:accent2>
      <a:accent3>
        <a:srgbClr val="2E8B6A"/>
      </a:accent3>
      <a:accent4>
        <a:srgbClr val="C25A63"/>
      </a:accent4>
      <a:accent5>
        <a:srgbClr val="8A929C"/>
      </a:accent5>
      <a:accent6>
        <a:srgbClr val="BE851A"/>
      </a:accent6>
      <a:hlink>
        <a:srgbClr val="27407A"/>
      </a:hlink>
      <a:folHlink>
        <a:srgbClr val="8A929C"/>
      </a:folHlink>
    </a:clrScheme>
    <a:fontScheme name="Court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ourtO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