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.jpe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2.jpe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3.jpe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4.jpe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5.jpe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6.jpe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7.jpe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8.jpe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9.jpe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0.jpe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1.jpe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2.jpe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it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723900" y="880110"/>
            <a:ext cx="2028825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spc="225" dirty="0">
                <a:solidFill>
                  <a:srgbClr val="E0A82E"/>
                </a:solidFill>
                <a:latin typeface="Arial"/>
                <a:cs typeface="Arial"/>
              </a:rPr>
              <a:t>GEGNERVORBEREITUNG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563225" y="880110"/>
            <a:ext cx="1095375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650"/>
              </a:lnSpc>
            </a:pPr>
            <a:r>
              <a:rPr lang="de-DE" sz="1200" b="0" dirty="0">
                <a:solidFill>
                  <a:srgbClr val="C9D2E3"/>
                </a:solidFill>
                <a:latin typeface="Arial"/>
                <a:cs typeface="Arial"/>
              </a:rPr>
              <a:t>22.10.2026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23900" y="1298258"/>
            <a:ext cx="12115800" cy="10477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7950"/>
              </a:lnSpc>
            </a:pPr>
            <a:r>
              <a:rPr lang="de-DE" sz="7575" b="1" dirty="0">
                <a:solidFill>
                  <a:srgbClr val="FFFFFF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23900" y="2334578"/>
            <a:ext cx="6153150" cy="3238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250"/>
              </a:lnSpc>
            </a:pPr>
            <a:r>
              <a:rPr lang="de-DE" sz="1650" b="0" dirty="0">
                <a:solidFill>
                  <a:srgbClr val="C9D2E3"/>
                </a:solidFill>
                <a:latin typeface="Arial"/>
                <a:cs typeface="Arial"/>
              </a:rPr>
              <a:t>Demo · Gegnervorbereitung · Fiktive Spieldaten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771650" y="450723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SIDEOUT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771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56 %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4057650" y="450723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BREAK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057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51 %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343650" y="4507230"/>
            <a:ext cx="10572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ANGRIFF KILL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6343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67 %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629650" y="4507230"/>
            <a:ext cx="98107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13" dirty="0">
                <a:solidFill>
                  <a:srgbClr val="AEB8CC"/>
                </a:solidFill>
                <a:latin typeface="Arial"/>
                <a:cs typeface="Arial"/>
              </a:rPr>
              <a:t>ANNAHME +/#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629650" y="462915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FFFFFF"/>
                </a:solidFill>
                <a:latin typeface="Arial"/>
                <a:cs typeface="Arial"/>
              </a:rPr>
              <a:t>55 %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23900" y="5593080"/>
            <a:ext cx="8953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spc="150" dirty="0">
                <a:solidFill>
                  <a:srgbClr val="AEB8CC"/>
                </a:solidFill>
                <a:latin typeface="Arial"/>
                <a:cs typeface="Arial"/>
              </a:rPr>
              <a:t>DATENBASIS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23900" y="5779770"/>
            <a:ext cx="4400550" cy="2667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800"/>
              </a:lnSpc>
            </a:pPr>
            <a:r>
              <a:rPr lang="de-DE" sz="1350" b="0" dirty="0">
                <a:solidFill>
                  <a:srgbClr val="FFFFFF"/>
                </a:solidFill>
                <a:latin typeface="Arial"/>
                <a:cs typeface="Arial"/>
              </a:rPr>
              <a:t>1 Spiel · 185 Ballwechsel · 404 Aktionen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23900" y="6073140"/>
            <a:ext cx="39433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0" dirty="0">
                <a:solidFill>
                  <a:srgbClr val="C9D2E3"/>
                </a:solidFill>
                <a:latin typeface="Arial"/>
                <a:cs typeface="Arial"/>
              </a:rPr>
              <a:t>21/10/2026 · CourtOS Demo Blau – CourtOS Demo Weiß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8858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ÜBERBLICK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4095750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Stärken und Schwächen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33400" y="1325880"/>
            <a:ext cx="1657350" cy="42862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075"/>
              </a:lnSpc>
            </a:pPr>
            <a:r>
              <a:rPr lang="de-DE" sz="2250" b="1" dirty="0">
                <a:solidFill>
                  <a:srgbClr val="2E8B57"/>
                </a:solidFill>
                <a:latin typeface="Arial"/>
                <a:cs typeface="Arial"/>
              </a:rPr>
              <a:t>Stärken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581150" y="2278380"/>
            <a:ext cx="4419600" cy="23812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Aufschlag auf Zone 3 → gute Annahme (#/+)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581150" y="2506980"/>
            <a:ext cx="160020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8A929C"/>
                </a:solidFill>
                <a:latin typeface="Arial"/>
                <a:cs typeface="Arial"/>
              </a:rPr>
              <a:t>40 von 42 · sonst 6 %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286500" y="1325880"/>
            <a:ext cx="2047875" cy="42862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3075"/>
              </a:lnSpc>
            </a:pPr>
            <a:r>
              <a:rPr lang="de-DE" sz="2250" b="1" dirty="0">
                <a:solidFill>
                  <a:srgbClr val="C0392B"/>
                </a:solidFill>
                <a:latin typeface="Arial"/>
                <a:cs typeface="Arial"/>
              </a:rPr>
              <a:t>Schwächen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286500" y="2171700"/>
            <a:ext cx="2695575" cy="2286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00"/>
              </a:lnSpc>
            </a:pPr>
            <a:r>
              <a:rPr lang="de-DE" sz="1125" b="0" dirty="0">
                <a:solidFill>
                  <a:srgbClr val="8A929C"/>
                </a:solidFill>
                <a:latin typeface="Arial"/>
                <a:cs typeface="Arial"/>
              </a:rPr>
              <a:t>Keine übernommene Erkenntnis.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33400" y="5128260"/>
            <a:ext cx="3171825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Sideout und Break je Rotation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9620250" y="5164455"/>
            <a:ext cx="60960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Sideout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0687050" y="5164455"/>
            <a:ext cx="4667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Break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32631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616869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2825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1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2615406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3499644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52 %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2895600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2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4498181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57 %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5382419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4778375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3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6380956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67 %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7265194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6661150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4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263731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80 %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9147969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53 %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8543925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5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10146506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43 %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1030744" y="5964555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200"/>
              </a:lnSpc>
            </a:pPr>
            <a:r>
              <a:rPr lang="de-DE" sz="900" b="1" dirty="0">
                <a:solidFill>
                  <a:srgbClr val="16264C"/>
                </a:solidFill>
                <a:latin typeface="Arial"/>
                <a:cs typeface="Arial"/>
              </a:rPr>
              <a:t>65 %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10426700" y="6124575"/>
            <a:ext cx="7524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Rotation 6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1077277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13906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AUF EINEN BLICK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3362325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04850" y="1569720"/>
            <a:ext cx="23526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ZUSPIEL · Zuspieler #2 Spieler 02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390650" y="1821180"/>
            <a:ext cx="2647950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Pass auf 4 verschoben →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Zuspiel nach Außen vorne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04850" y="3352800"/>
            <a:ext cx="28860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42 von 42 in der Situation · sonst 0 von 56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4476750" y="1569720"/>
            <a:ext cx="5810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162550" y="1821180"/>
            <a:ext cx="296227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Aufschlag auf Zone 3 → gute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Annahme (#/+)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4476750" y="3352800"/>
            <a:ext cx="28860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40 von 42 in der Situation · sonst 2 von 34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248650" y="1569720"/>
            <a:ext cx="23526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ZUSPIEL · Zuspieler #2 Spieler 02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934450" y="1821180"/>
            <a:ext cx="2857500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Pass auf 2 (in den Rücken)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→ Zuspiel zur Diagonalen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8248650" y="3352800"/>
            <a:ext cx="28860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25 von 25 in der Situation · sonst 0 von 73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704850" y="3950970"/>
            <a:ext cx="23526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1" spc="90" dirty="0">
                <a:solidFill>
                  <a:srgbClr val="8A929C"/>
                </a:solidFill>
                <a:latin typeface="Arial"/>
                <a:cs typeface="Arial"/>
              </a:rPr>
              <a:t>ZUSPIEL · Zuspieler #2 Spieler 02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0650" y="4202430"/>
            <a:ext cx="2543175" cy="4381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Pass abseits vom Netz →</a:t>
            </a:r>
          </a:p>
          <a:p>
            <a:pPr algn="l">
              <a:lnSpc>
                <a:spcPts val="1575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Zuspiel auf Pipe/hinten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704850" y="5734050"/>
            <a:ext cx="28860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19 von 19 in der Situation · sonst 0 von 79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077277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381000" y="1074420"/>
            <a:ext cx="5905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BE851A"/>
                </a:solidFill>
                <a:latin typeface="Arial"/>
                <a:cs typeface="Arial"/>
              </a:rPr>
              <a:t>100 %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876300" y="1082040"/>
            <a:ext cx="39338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1013" b="0" dirty="0">
                <a:solidFill>
                  <a:srgbClr val="16264C"/>
                </a:solidFill>
                <a:latin typeface="Arial"/>
                <a:cs typeface="Arial"/>
              </a:rPr>
              <a:t>Pass auf 4 verschoben → Zuspiel nach Außen vorne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381000" y="1379220"/>
            <a:ext cx="5905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BE851A"/>
                </a:solidFill>
                <a:latin typeface="Arial"/>
                <a:cs typeface="Arial"/>
              </a:rPr>
              <a:t>100 %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876300" y="1386840"/>
            <a:ext cx="41719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1013" b="0" dirty="0">
                <a:solidFill>
                  <a:srgbClr val="16264C"/>
                </a:solidFill>
                <a:latin typeface="Arial"/>
                <a:cs typeface="Arial"/>
              </a:rPr>
              <a:t>Pass auf 2 (in den Rücken) → Zuspiel zur Diagonalen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381000" y="1684020"/>
            <a:ext cx="5905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BE851A"/>
                </a:solidFill>
                <a:latin typeface="Arial"/>
                <a:cs typeface="Arial"/>
              </a:rPr>
              <a:t>100 %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76300" y="1691640"/>
            <a:ext cx="38576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1013" b="0" dirty="0">
                <a:solidFill>
                  <a:srgbClr val="16264C"/>
                </a:solidFill>
                <a:latin typeface="Arial"/>
                <a:cs typeface="Arial"/>
              </a:rPr>
              <a:t>Pass abseits vom Netz → Zuspiel auf Pipe/hinten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02 #2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028700" y="712470"/>
            <a:ext cx="20478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98 Zuspiele · Kill danach 67 %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95300" y="525780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27407A"/>
                </a:solidFill>
                <a:latin typeface="Arial"/>
                <a:cs typeface="Arial"/>
              </a:rPr>
              <a:t>43 %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95300" y="5589270"/>
            <a:ext cx="20193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0" dirty="0">
                <a:solidFill>
                  <a:srgbClr val="4A5568"/>
                </a:solidFill>
                <a:latin typeface="Arial"/>
                <a:cs typeface="Arial"/>
              </a:rPr>
              <a:t>Außen · 42 Zuspiele · Kill 71 %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2120900" y="525780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27407A"/>
                </a:solidFill>
                <a:latin typeface="Arial"/>
                <a:cs typeface="Arial"/>
              </a:rPr>
              <a:t>32 %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2120900" y="5589270"/>
            <a:ext cx="20193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0" dirty="0">
                <a:solidFill>
                  <a:srgbClr val="4A5568"/>
                </a:solidFill>
                <a:latin typeface="Arial"/>
                <a:cs typeface="Arial"/>
              </a:rPr>
              <a:t>Mitte · 31 Zuspiele · Kill 61 %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746500" y="5257800"/>
            <a:ext cx="923925" cy="3714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625"/>
              </a:lnSpc>
            </a:pPr>
            <a:r>
              <a:rPr lang="de-DE" sz="1950" b="1" dirty="0">
                <a:solidFill>
                  <a:srgbClr val="27407A"/>
                </a:solidFill>
                <a:latin typeface="Arial"/>
                <a:cs typeface="Arial"/>
              </a:rPr>
              <a:t>26 %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746500" y="5589270"/>
            <a:ext cx="22002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788" b="0" dirty="0">
                <a:solidFill>
                  <a:srgbClr val="4A5568"/>
                </a:solidFill>
                <a:latin typeface="Arial"/>
                <a:cs typeface="Arial"/>
              </a:rPr>
              <a:t>Diagonal · 25 Zuspiele · Kill 68 %</a:t>
            </a:r>
          </a:p>
        </p:txBody>
      </p:sp>
      <p:sp>
        <p:nvSpPr>
          <p:cNvPr id="17" name="Text 17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Zuspiel</a:t>
            </a:r>
          </a:p>
        </p:txBody>
      </p:sp>
      <p:sp>
        <p:nvSpPr>
          <p:cNvPr id="18" name="Text 18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07 #7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23 Angriffe · Kill 65 % · Eff 48 %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01 #1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18 Angriffe · Kill 89 % · Eff 83 %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05 #5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18 Angriffe · Kill 61 % · Eff 44 %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663238" y="5081588"/>
            <a:ext cx="21050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Außen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04 #4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15 Angriffe · Kill 60 % · Eff 33 %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06 #6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14 Angriffe · Kill 79 % · Eff 71 %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03 #3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10 Angriffe · Kill 40 % · Eff 20 %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663238" y="5081588"/>
            <a:ext cx="21050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Außen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72390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3362325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Wer nimmt wie an?</a:t>
            </a:r>
          </a:p>
        </p:txBody>
      </p:sp>
      <p:sp>
        <p:nvSpPr>
          <p:cNvPr id="5" name="Text 5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6" name="Text 6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895350" y="346710"/>
            <a:ext cx="1504950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Spieler 01 #1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895350" y="6743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16 Ann. · gut 50 % · Fehl 0 %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3575050" y="346710"/>
            <a:ext cx="1504950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Spieler 03 #3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575050" y="6743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15 Ann. · gut 53 % · Fehl 0 %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6254750" y="346710"/>
            <a:ext cx="1504950" cy="2476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650"/>
              </a:lnSpc>
            </a:pPr>
            <a:r>
              <a:rPr lang="de-DE" sz="1200" b="1" dirty="0">
                <a:solidFill>
                  <a:srgbClr val="16264C"/>
                </a:solidFill>
                <a:latin typeface="Arial"/>
                <a:cs typeface="Arial"/>
              </a:rPr>
              <a:t>Spieler 07 #7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254750" y="6743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15 Ann. · gut 73 % · Fehl 0 %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401050" y="438150"/>
            <a:ext cx="1504950" cy="3238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250"/>
              </a:lnSpc>
            </a:pPr>
            <a:r>
              <a:rPr lang="de-DE" sz="1650" b="1" dirty="0">
                <a:solidFill>
                  <a:srgbClr val="16264C"/>
                </a:solidFill>
                <a:latin typeface="Arial"/>
                <a:cs typeface="Arial"/>
              </a:rPr>
              <a:t>Allgemein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401050" y="960120"/>
            <a:ext cx="5048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BE851A"/>
                </a:solidFill>
                <a:latin typeface="Arial"/>
                <a:cs typeface="Arial"/>
              </a:rPr>
              <a:t>95 %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896350" y="967740"/>
            <a:ext cx="2276475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1013" b="0" dirty="0">
                <a:solidFill>
                  <a:srgbClr val="16264C"/>
                </a:solidFill>
                <a:latin typeface="Arial"/>
                <a:cs typeface="Arial"/>
              </a:rPr>
              <a:t>Aufschlag auf Zone 3 → gute</a:t>
            </a:r>
          </a:p>
          <a:p>
            <a:pPr algn="l">
              <a:lnSpc>
                <a:spcPts val="1350"/>
              </a:lnSpc>
            </a:pPr>
            <a:r>
              <a:rPr lang="de-DE" sz="1013" b="0" dirty="0">
                <a:solidFill>
                  <a:srgbClr val="16264C"/>
                </a:solidFill>
                <a:latin typeface="Arial"/>
                <a:cs typeface="Arial"/>
              </a:rPr>
              <a:t>Annahme (#/+)</a:t>
            </a:r>
          </a:p>
        </p:txBody>
      </p:sp>
      <p:sp>
        <p:nvSpPr>
          <p:cNvPr id="12" name="Text 12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13" name="Text 13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06 #6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19812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13 Ann. · gut 62 % · Fehl 0 %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05 #5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19145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9 Ann. · gut 56 % · Fehl 0 %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04 #4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19145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8 Ann. · gut 25 % · Fehl 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339388" y="4757738"/>
            <a:ext cx="27527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Annahme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0334625" y="6610350"/>
            <a:ext cx="885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01 #1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1717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20 Aufschl. · Ass 0 % · Fehl 5 %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47498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05 #5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4749800" y="712470"/>
            <a:ext cx="21717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20 Aufschl. · Ass 5 % · Fehl 5 %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84709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06 #6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70900" y="712470"/>
            <a:ext cx="223837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19 Aufschl. · Ass 11 % · Fehl 0 %</a:t>
            </a:r>
          </a:p>
        </p:txBody>
      </p:sp>
      <p:sp>
        <p:nvSpPr>
          <p:cNvPr id="9" name="Text 9"/>
          <p:cNvSpPr txBox="1"/>
          <p:nvPr/>
        </p:nvSpPr>
        <p:spPr>
          <a:xfrm rot="-5400000">
            <a:off x="10015538" y="4433888"/>
            <a:ext cx="34004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Aufschlag</a:t>
            </a:r>
          </a:p>
        </p:txBody>
      </p:sp>
      <p:sp>
        <p:nvSpPr>
          <p:cNvPr id="10" name="Text 10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1026795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102870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04 #4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028700" y="712470"/>
            <a:ext cx="2305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17 Aufschl. · Ass 12 % · Fehl 12 %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610350" y="346710"/>
            <a:ext cx="1885950" cy="2952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025"/>
              </a:lnSpc>
            </a:pPr>
            <a:r>
              <a:rPr lang="de-DE" sz="1500" b="1" dirty="0">
                <a:solidFill>
                  <a:srgbClr val="16264C"/>
                </a:solidFill>
                <a:latin typeface="Arial"/>
                <a:cs typeface="Arial"/>
              </a:rPr>
              <a:t>Spieler 07 #7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610350" y="712470"/>
            <a:ext cx="217170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050"/>
              </a:lnSpc>
            </a:pPr>
            <a:r>
              <a:rPr lang="de-DE" sz="825" b="0" dirty="0">
                <a:solidFill>
                  <a:srgbClr val="4A5568"/>
                </a:solidFill>
                <a:latin typeface="Arial"/>
                <a:cs typeface="Arial"/>
              </a:rPr>
              <a:t>12 Aufschl. · Ass 0 % · Fehl 0 %</a:t>
            </a:r>
          </a:p>
        </p:txBody>
      </p:sp>
      <p:sp>
        <p:nvSpPr>
          <p:cNvPr id="7" name="Text 7"/>
          <p:cNvSpPr txBox="1"/>
          <p:nvPr/>
        </p:nvSpPr>
        <p:spPr>
          <a:xfrm rot="-5400000">
            <a:off x="10015538" y="4433888"/>
            <a:ext cx="3400425" cy="6858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100"/>
              </a:lnSpc>
            </a:pPr>
            <a:r>
              <a:rPr lang="de-DE" sz="3750" b="1" dirty="0">
                <a:solidFill>
                  <a:srgbClr val="FFFFFF"/>
                </a:solidFill>
                <a:latin typeface="Arial"/>
                <a:cs typeface="Arial"/>
              </a:rPr>
              <a:t>Aufschlag</a:t>
            </a:r>
          </a:p>
        </p:txBody>
      </p:sp>
      <p:sp>
        <p:nvSpPr>
          <p:cNvPr id="8" name="Text 8"/>
          <p:cNvSpPr txBox="1"/>
          <p:nvPr/>
        </p:nvSpPr>
        <p:spPr>
          <a:xfrm rot="-5400000">
            <a:off x="11469053" y="5781675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spc="113" dirty="0">
                <a:solidFill>
                  <a:srgbClr val="C9D2E3"/>
                </a:solidFill>
                <a:latin typeface="Arial"/>
                <a:cs typeface="Arial"/>
              </a:rPr>
              <a:t>COURTOS DEMO BLAU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1026795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17335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ANHANG · KENNZAHLEN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5181600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Spieler (CourtOS Demo Blau)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33400" y="155448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Spieler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2962275" y="1554480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Auf.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3609975" y="1554480"/>
            <a:ext cx="3524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Ass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3962400" y="155448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Auf.-F.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4962525" y="1554480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Ann.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5657850" y="1554480"/>
            <a:ext cx="5905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Ann. +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343650" y="1554480"/>
            <a:ext cx="6667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Ann.-F.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267575" y="155448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Angr.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7915275" y="1554480"/>
            <a:ext cx="4286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Pkt.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10575" y="155448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Fehl.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982075" y="1554480"/>
            <a:ext cx="5048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Block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944100" y="1554480"/>
            <a:ext cx="5905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Kill %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10896600" y="1554480"/>
            <a:ext cx="59055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200"/>
              </a:lnSpc>
            </a:pPr>
            <a:r>
              <a:rPr lang="de-DE" sz="900" b="1" dirty="0">
                <a:solidFill>
                  <a:srgbClr val="8A929C"/>
                </a:solidFill>
                <a:latin typeface="Arial"/>
                <a:cs typeface="Arial"/>
              </a:rPr>
              <a:t>Eff. %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33400" y="18745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#1 Spieler 01 · Außen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308610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37433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441007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508635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781675" y="18745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67913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46760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039100" y="18745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86963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267825" y="18745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0067925" y="18745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89 %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11020425" y="18745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83 %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533400" y="219837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#2 Spieler 02 · Außen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31718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3743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44100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51720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6029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6791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7553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81248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86963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926782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103155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43" name="Text 43"/>
          <p:cNvSpPr txBox="1"/>
          <p:nvPr/>
        </p:nvSpPr>
        <p:spPr>
          <a:xfrm>
            <a:off x="11268075" y="21983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–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533400" y="25222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#3 Spieler 03 · Außen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31718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37433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441007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8" name="Text 48"/>
          <p:cNvSpPr txBox="1"/>
          <p:nvPr/>
        </p:nvSpPr>
        <p:spPr>
          <a:xfrm>
            <a:off x="5086350" y="25222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49" name="Text 49"/>
          <p:cNvSpPr txBox="1"/>
          <p:nvPr/>
        </p:nvSpPr>
        <p:spPr>
          <a:xfrm>
            <a:off x="5781675" y="25222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53 %</a:t>
            </a:r>
          </a:p>
        </p:txBody>
      </p:sp>
      <p:sp>
        <p:nvSpPr>
          <p:cNvPr id="50" name="Text 50"/>
          <p:cNvSpPr txBox="1"/>
          <p:nvPr/>
        </p:nvSpPr>
        <p:spPr>
          <a:xfrm>
            <a:off x="67913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7467600" y="25222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81248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3" name="Text 53"/>
          <p:cNvSpPr txBox="1"/>
          <p:nvPr/>
        </p:nvSpPr>
        <p:spPr>
          <a:xfrm>
            <a:off x="86963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9267825" y="25222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55" name="Text 55"/>
          <p:cNvSpPr txBox="1"/>
          <p:nvPr/>
        </p:nvSpPr>
        <p:spPr>
          <a:xfrm>
            <a:off x="10067925" y="25222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40 %</a:t>
            </a:r>
          </a:p>
        </p:txBody>
      </p:sp>
      <p:sp>
        <p:nvSpPr>
          <p:cNvPr id="56" name="Text 56"/>
          <p:cNvSpPr txBox="1"/>
          <p:nvPr/>
        </p:nvSpPr>
        <p:spPr>
          <a:xfrm>
            <a:off x="11020425" y="25222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20 %</a:t>
            </a:r>
          </a:p>
        </p:txBody>
      </p:sp>
      <p:sp>
        <p:nvSpPr>
          <p:cNvPr id="57" name="Text 57"/>
          <p:cNvSpPr txBox="1"/>
          <p:nvPr/>
        </p:nvSpPr>
        <p:spPr>
          <a:xfrm>
            <a:off x="533400" y="284607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#4 Spieler 04 · Außen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3086100" y="28460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17</a:t>
            </a:r>
          </a:p>
        </p:txBody>
      </p:sp>
      <p:sp>
        <p:nvSpPr>
          <p:cNvPr id="59" name="Text 59"/>
          <p:cNvSpPr txBox="1"/>
          <p:nvPr/>
        </p:nvSpPr>
        <p:spPr>
          <a:xfrm>
            <a:off x="37433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0" name="Text 60"/>
          <p:cNvSpPr txBox="1"/>
          <p:nvPr/>
        </p:nvSpPr>
        <p:spPr>
          <a:xfrm>
            <a:off x="441007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1" name="Text 61"/>
          <p:cNvSpPr txBox="1"/>
          <p:nvPr/>
        </p:nvSpPr>
        <p:spPr>
          <a:xfrm>
            <a:off x="517207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62" name="Text 62"/>
          <p:cNvSpPr txBox="1"/>
          <p:nvPr/>
        </p:nvSpPr>
        <p:spPr>
          <a:xfrm>
            <a:off x="5781675" y="28460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25 %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x="67913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64" name="Text 64"/>
          <p:cNvSpPr txBox="1"/>
          <p:nvPr/>
        </p:nvSpPr>
        <p:spPr>
          <a:xfrm>
            <a:off x="7467600" y="28460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65" name="Text 65"/>
          <p:cNvSpPr txBox="1"/>
          <p:nvPr/>
        </p:nvSpPr>
        <p:spPr>
          <a:xfrm>
            <a:off x="81248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86963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67" name="Text 67"/>
          <p:cNvSpPr txBox="1"/>
          <p:nvPr/>
        </p:nvSpPr>
        <p:spPr>
          <a:xfrm>
            <a:off x="9267825" y="28460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68" name="Text 68"/>
          <p:cNvSpPr txBox="1"/>
          <p:nvPr/>
        </p:nvSpPr>
        <p:spPr>
          <a:xfrm>
            <a:off x="10067925" y="28460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60 %</a:t>
            </a:r>
          </a:p>
        </p:txBody>
      </p:sp>
      <p:sp>
        <p:nvSpPr>
          <p:cNvPr id="69" name="Text 69"/>
          <p:cNvSpPr txBox="1"/>
          <p:nvPr/>
        </p:nvSpPr>
        <p:spPr>
          <a:xfrm>
            <a:off x="11020425" y="28460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33 %</a:t>
            </a:r>
          </a:p>
        </p:txBody>
      </p:sp>
      <p:sp>
        <p:nvSpPr>
          <p:cNvPr id="70" name="Text 70"/>
          <p:cNvSpPr txBox="1"/>
          <p:nvPr/>
        </p:nvSpPr>
        <p:spPr>
          <a:xfrm>
            <a:off x="533400" y="31699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#5 Spieler 05 · Außen</a:t>
            </a:r>
          </a:p>
        </p:txBody>
      </p:sp>
      <p:sp>
        <p:nvSpPr>
          <p:cNvPr id="71" name="Text 71"/>
          <p:cNvSpPr txBox="1"/>
          <p:nvPr/>
        </p:nvSpPr>
        <p:spPr>
          <a:xfrm>
            <a:off x="3086100" y="31699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20</a:t>
            </a:r>
          </a:p>
        </p:txBody>
      </p:sp>
      <p:sp>
        <p:nvSpPr>
          <p:cNvPr id="72" name="Text 72"/>
          <p:cNvSpPr txBox="1"/>
          <p:nvPr/>
        </p:nvSpPr>
        <p:spPr>
          <a:xfrm>
            <a:off x="37433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3" name="Text 73"/>
          <p:cNvSpPr txBox="1"/>
          <p:nvPr/>
        </p:nvSpPr>
        <p:spPr>
          <a:xfrm>
            <a:off x="441007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4" name="Text 74"/>
          <p:cNvSpPr txBox="1"/>
          <p:nvPr/>
        </p:nvSpPr>
        <p:spPr>
          <a:xfrm>
            <a:off x="517207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75" name="Text 75"/>
          <p:cNvSpPr txBox="1"/>
          <p:nvPr/>
        </p:nvSpPr>
        <p:spPr>
          <a:xfrm>
            <a:off x="5781675" y="31699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56 %</a:t>
            </a:r>
          </a:p>
        </p:txBody>
      </p:sp>
      <p:sp>
        <p:nvSpPr>
          <p:cNvPr id="76" name="Text 76"/>
          <p:cNvSpPr txBox="1"/>
          <p:nvPr/>
        </p:nvSpPr>
        <p:spPr>
          <a:xfrm>
            <a:off x="67913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77" name="Text 77"/>
          <p:cNvSpPr txBox="1"/>
          <p:nvPr/>
        </p:nvSpPr>
        <p:spPr>
          <a:xfrm>
            <a:off x="7467600" y="31699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78" name="Text 78"/>
          <p:cNvSpPr txBox="1"/>
          <p:nvPr/>
        </p:nvSpPr>
        <p:spPr>
          <a:xfrm>
            <a:off x="8039100" y="31699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79" name="Text 79"/>
          <p:cNvSpPr txBox="1"/>
          <p:nvPr/>
        </p:nvSpPr>
        <p:spPr>
          <a:xfrm>
            <a:off x="86963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80" name="Text 80"/>
          <p:cNvSpPr txBox="1"/>
          <p:nvPr/>
        </p:nvSpPr>
        <p:spPr>
          <a:xfrm>
            <a:off x="9267825" y="31699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81" name="Text 81"/>
          <p:cNvSpPr txBox="1"/>
          <p:nvPr/>
        </p:nvSpPr>
        <p:spPr>
          <a:xfrm>
            <a:off x="10067925" y="31699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61 %</a:t>
            </a:r>
          </a:p>
        </p:txBody>
      </p:sp>
      <p:sp>
        <p:nvSpPr>
          <p:cNvPr id="82" name="Text 82"/>
          <p:cNvSpPr txBox="1"/>
          <p:nvPr/>
        </p:nvSpPr>
        <p:spPr>
          <a:xfrm>
            <a:off x="11020425" y="31699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44 %</a:t>
            </a:r>
          </a:p>
        </p:txBody>
      </p:sp>
      <p:sp>
        <p:nvSpPr>
          <p:cNvPr id="83" name="Text 83"/>
          <p:cNvSpPr txBox="1"/>
          <p:nvPr/>
        </p:nvSpPr>
        <p:spPr>
          <a:xfrm>
            <a:off x="533400" y="349377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#6 Spieler 06 · Außen</a:t>
            </a:r>
          </a:p>
        </p:txBody>
      </p:sp>
      <p:sp>
        <p:nvSpPr>
          <p:cNvPr id="84" name="Text 84"/>
          <p:cNvSpPr txBox="1"/>
          <p:nvPr/>
        </p:nvSpPr>
        <p:spPr>
          <a:xfrm>
            <a:off x="308610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19</a:t>
            </a:r>
          </a:p>
        </p:txBody>
      </p:sp>
      <p:sp>
        <p:nvSpPr>
          <p:cNvPr id="85" name="Text 85"/>
          <p:cNvSpPr txBox="1"/>
          <p:nvPr/>
        </p:nvSpPr>
        <p:spPr>
          <a:xfrm>
            <a:off x="37433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86" name="Text 86"/>
          <p:cNvSpPr txBox="1"/>
          <p:nvPr/>
        </p:nvSpPr>
        <p:spPr>
          <a:xfrm>
            <a:off x="441007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87" name="Text 87"/>
          <p:cNvSpPr txBox="1"/>
          <p:nvPr/>
        </p:nvSpPr>
        <p:spPr>
          <a:xfrm>
            <a:off x="508635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88" name="Text 88"/>
          <p:cNvSpPr txBox="1"/>
          <p:nvPr/>
        </p:nvSpPr>
        <p:spPr>
          <a:xfrm>
            <a:off x="5781675" y="34937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62 %</a:t>
            </a:r>
          </a:p>
        </p:txBody>
      </p:sp>
      <p:sp>
        <p:nvSpPr>
          <p:cNvPr id="89" name="Text 89"/>
          <p:cNvSpPr txBox="1"/>
          <p:nvPr/>
        </p:nvSpPr>
        <p:spPr>
          <a:xfrm>
            <a:off x="67913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90" name="Text 90"/>
          <p:cNvSpPr txBox="1"/>
          <p:nvPr/>
        </p:nvSpPr>
        <p:spPr>
          <a:xfrm>
            <a:off x="746760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x="8039100" y="349377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92" name="Text 92"/>
          <p:cNvSpPr txBox="1"/>
          <p:nvPr/>
        </p:nvSpPr>
        <p:spPr>
          <a:xfrm>
            <a:off x="86963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93" name="Text 93"/>
          <p:cNvSpPr txBox="1"/>
          <p:nvPr/>
        </p:nvSpPr>
        <p:spPr>
          <a:xfrm>
            <a:off x="9267825" y="349377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94" name="Text 94"/>
          <p:cNvSpPr txBox="1"/>
          <p:nvPr/>
        </p:nvSpPr>
        <p:spPr>
          <a:xfrm>
            <a:off x="10067925" y="34937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79 %</a:t>
            </a:r>
          </a:p>
        </p:txBody>
      </p:sp>
      <p:sp>
        <p:nvSpPr>
          <p:cNvPr id="95" name="Text 95"/>
          <p:cNvSpPr txBox="1"/>
          <p:nvPr/>
        </p:nvSpPr>
        <p:spPr>
          <a:xfrm>
            <a:off x="11020425" y="349377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71 %</a:t>
            </a:r>
          </a:p>
        </p:txBody>
      </p:sp>
      <p:sp>
        <p:nvSpPr>
          <p:cNvPr id="96" name="Text 96"/>
          <p:cNvSpPr txBox="1"/>
          <p:nvPr/>
        </p:nvSpPr>
        <p:spPr>
          <a:xfrm>
            <a:off x="533400" y="3817620"/>
            <a:ext cx="20478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#7 Spieler 07 · Außen</a:t>
            </a:r>
          </a:p>
        </p:txBody>
      </p:sp>
      <p:sp>
        <p:nvSpPr>
          <p:cNvPr id="97" name="Text 97"/>
          <p:cNvSpPr txBox="1"/>
          <p:nvPr/>
        </p:nvSpPr>
        <p:spPr>
          <a:xfrm>
            <a:off x="308610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98" name="Text 98"/>
          <p:cNvSpPr txBox="1"/>
          <p:nvPr/>
        </p:nvSpPr>
        <p:spPr>
          <a:xfrm>
            <a:off x="37433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99" name="Text 99"/>
          <p:cNvSpPr txBox="1"/>
          <p:nvPr/>
        </p:nvSpPr>
        <p:spPr>
          <a:xfrm>
            <a:off x="441007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00" name="Text 100"/>
          <p:cNvSpPr txBox="1"/>
          <p:nvPr/>
        </p:nvSpPr>
        <p:spPr>
          <a:xfrm>
            <a:off x="508635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101" name="Text 101"/>
          <p:cNvSpPr txBox="1"/>
          <p:nvPr/>
        </p:nvSpPr>
        <p:spPr>
          <a:xfrm>
            <a:off x="5781675" y="38176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73 %</a:t>
            </a:r>
          </a:p>
        </p:txBody>
      </p:sp>
      <p:sp>
        <p:nvSpPr>
          <p:cNvPr id="102" name="Text 102"/>
          <p:cNvSpPr txBox="1"/>
          <p:nvPr/>
        </p:nvSpPr>
        <p:spPr>
          <a:xfrm>
            <a:off x="67913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0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x="746760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23</a:t>
            </a:r>
          </a:p>
        </p:txBody>
      </p:sp>
      <p:sp>
        <p:nvSpPr>
          <p:cNvPr id="104" name="Text 104"/>
          <p:cNvSpPr txBox="1"/>
          <p:nvPr/>
        </p:nvSpPr>
        <p:spPr>
          <a:xfrm>
            <a:off x="8039100" y="3817620"/>
            <a:ext cx="30480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x="86963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06" name="Text 106"/>
          <p:cNvSpPr txBox="1"/>
          <p:nvPr/>
        </p:nvSpPr>
        <p:spPr>
          <a:xfrm>
            <a:off x="9267825" y="3817620"/>
            <a:ext cx="21907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107" name="Text 107"/>
          <p:cNvSpPr txBox="1"/>
          <p:nvPr/>
        </p:nvSpPr>
        <p:spPr>
          <a:xfrm>
            <a:off x="10067925" y="38176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65 %</a:t>
            </a:r>
          </a:p>
        </p:txBody>
      </p:sp>
      <p:sp>
        <p:nvSpPr>
          <p:cNvPr id="108" name="Text 108"/>
          <p:cNvSpPr txBox="1"/>
          <p:nvPr/>
        </p:nvSpPr>
        <p:spPr>
          <a:xfrm>
            <a:off x="11020425" y="3817620"/>
            <a:ext cx="466725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425"/>
              </a:lnSpc>
            </a:pPr>
            <a:r>
              <a:rPr lang="de-DE" sz="1050" b="0" dirty="0">
                <a:solidFill>
                  <a:srgbClr val="16264C"/>
                </a:solidFill>
                <a:latin typeface="Arial"/>
                <a:cs typeface="Arial"/>
              </a:rPr>
              <a:t>48 %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110" name="Text 110"/>
          <p:cNvSpPr txBox="1"/>
          <p:nvPr/>
        </p:nvSpPr>
        <p:spPr>
          <a:xfrm>
            <a:off x="1070610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eite (Grafik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3"/>
          <p:cNvSpPr txBox="1"/>
          <p:nvPr/>
        </p:nvSpPr>
        <p:spPr>
          <a:xfrm>
            <a:off x="533400" y="548640"/>
            <a:ext cx="1733550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350"/>
              </a:lnSpc>
            </a:pPr>
            <a:r>
              <a:rPr lang="de-DE" sz="975" b="1" spc="150" dirty="0">
                <a:solidFill>
                  <a:srgbClr val="8A929C"/>
                </a:solidFill>
                <a:latin typeface="Arial"/>
                <a:cs typeface="Arial"/>
              </a:rPr>
              <a:t>ANHANG · KENNZAHLEN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33400" y="754380"/>
            <a:ext cx="5543550" cy="3810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2700"/>
              </a:lnSpc>
            </a:pPr>
            <a:r>
              <a:rPr lang="de-DE" sz="2100" b="1" dirty="0">
                <a:solidFill>
                  <a:srgbClr val="16264C"/>
                </a:solidFill>
                <a:latin typeface="Arial"/>
                <a:cs typeface="Arial"/>
              </a:rPr>
              <a:t>Sideout und Break je Rotation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33400" y="1436370"/>
            <a:ext cx="4038600" cy="2667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800"/>
              </a:lnSpc>
            </a:pPr>
            <a:r>
              <a:rPr lang="de-DE" sz="1350" b="1" dirty="0">
                <a:solidFill>
                  <a:srgbClr val="16264C"/>
                </a:solidFill>
                <a:latin typeface="Arial"/>
                <a:cs typeface="Arial"/>
              </a:rPr>
              <a:t>Gesamt: Sideout 56 % · Break 51 %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15962" y="426339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547813" y="45491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413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1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731837" y="6038850"/>
            <a:ext cx="1266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10/20 · BR 5/13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2608263" y="426339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440112" y="4204426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52 %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27336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2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2624138" y="6038850"/>
            <a:ext cx="1266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9/18 · BR 11/21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4500563" y="4086497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57 %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332412" y="45491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38 %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46259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3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4545013" y="6038850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8/14 · BR 5/13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6392863" y="38506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67 %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7224713" y="426339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50 %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5182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4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437313" y="6038850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8/12 · BR 8/16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8285162" y="3520440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80 %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9117013" y="4190552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53 %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84105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5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329613" y="6038850"/>
            <a:ext cx="120967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8/10 · BR 9/17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10177463" y="4440283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43 %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11009313" y="3899199"/>
            <a:ext cx="466725" cy="20955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350"/>
              </a:lnSpc>
            </a:pPr>
            <a:r>
              <a:rPr lang="de-DE" sz="975" b="1" dirty="0">
                <a:solidFill>
                  <a:srgbClr val="16264C"/>
                </a:solidFill>
                <a:latin typeface="Arial"/>
                <a:cs typeface="Arial"/>
              </a:rPr>
              <a:t>65 %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10302875" y="5817870"/>
            <a:ext cx="1047750" cy="2190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425"/>
              </a:lnSpc>
            </a:pPr>
            <a:r>
              <a:rPr lang="de-DE" sz="1050" b="1" dirty="0">
                <a:solidFill>
                  <a:srgbClr val="16264C"/>
                </a:solidFill>
                <a:latin typeface="Arial"/>
                <a:cs typeface="Arial"/>
              </a:rPr>
              <a:t>Rotation 6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10193337" y="6038850"/>
            <a:ext cx="12668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SO 6/14 · BR 11/17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9353550" y="1478280"/>
            <a:ext cx="609600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Sideout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10401300" y="1478280"/>
            <a:ext cx="466725" cy="19050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200"/>
              </a:lnSpc>
            </a:pPr>
            <a:r>
              <a:rPr lang="de-DE" sz="900" b="0" dirty="0">
                <a:solidFill>
                  <a:srgbClr val="4A5568"/>
                </a:solidFill>
                <a:latin typeface="Arial"/>
                <a:cs typeface="Arial"/>
              </a:rPr>
              <a:t>Break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533400" y="6610350"/>
            <a:ext cx="3590925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CourtOS Scout · Gegnervorbereitung · CourtOS Demo Blau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10706100" y="6610350"/>
            <a:ext cx="952500" cy="180975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algn="r">
              <a:lnSpc>
                <a:spcPts val="1125"/>
              </a:lnSpc>
            </a:pPr>
            <a:r>
              <a:rPr lang="de-DE" sz="825" b="0" dirty="0">
                <a:solidFill>
                  <a:srgbClr val="8A929C"/>
                </a:solidFill>
                <a:latin typeface="Arial"/>
                <a:cs typeface="Arial"/>
              </a:rPr>
              <a:t>Seite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urtOS">
  <a:themeElements>
    <a:clrScheme name="CourtOS">
      <a:dk1>
        <a:srgbClr val="16264C"/>
      </a:dk1>
      <a:lt1>
        <a:srgbClr val="FFFFFF"/>
      </a:lt1>
      <a:dk2>
        <a:srgbClr val="27407A"/>
      </a:dk2>
      <a:lt2>
        <a:srgbClr val="F4F5F7"/>
      </a:lt2>
      <a:accent1>
        <a:srgbClr val="27407A"/>
      </a:accent1>
      <a:accent2>
        <a:srgbClr val="E0A82E"/>
      </a:accent2>
      <a:accent3>
        <a:srgbClr val="2E8B6A"/>
      </a:accent3>
      <a:accent4>
        <a:srgbClr val="C25A63"/>
      </a:accent4>
      <a:accent5>
        <a:srgbClr val="8A929C"/>
      </a:accent5>
      <a:accent6>
        <a:srgbClr val="BE851A"/>
      </a:accent6>
      <a:hlink>
        <a:srgbClr val="27407A"/>
      </a:hlink>
      <a:folHlink>
        <a:srgbClr val="8A929C"/>
      </a:folHlink>
    </a:clrScheme>
    <a:fontScheme name="CourtO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urtO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